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7A11AF-4B38-68DC-7E43-E507029AC616}" v="540" dt="2022-09-09T11:18:18.826"/>
    <p1510:client id="{503F41F5-2077-4113-266E-92312784E4EC}" v="6" dt="2022-09-09T11:31:47.536"/>
    <p1510:client id="{BA5F70DE-4ED7-4D9F-937A-0D999902CC86}" v="1" dt="2022-09-09T11:28:47.0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66" d="100"/>
          <a:sy n="66" d="100"/>
        </p:scale>
        <p:origin x="2357" y="3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A44C-7F5E-4710-8986-C2C265238CA5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E5-AFDF-4E84-96B7-C278E2412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249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A44C-7F5E-4710-8986-C2C265238CA5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E5-AFDF-4E84-96B7-C278E2412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5294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A44C-7F5E-4710-8986-C2C265238CA5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E5-AFDF-4E84-96B7-C278E2412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2385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A44C-7F5E-4710-8986-C2C265238CA5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E5-AFDF-4E84-96B7-C278E2412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916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A44C-7F5E-4710-8986-C2C265238CA5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E5-AFDF-4E84-96B7-C278E2412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24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A44C-7F5E-4710-8986-C2C265238CA5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E5-AFDF-4E84-96B7-C278E2412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876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A44C-7F5E-4710-8986-C2C265238CA5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E5-AFDF-4E84-96B7-C278E2412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319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A44C-7F5E-4710-8986-C2C265238CA5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E5-AFDF-4E84-96B7-C278E2412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7061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A44C-7F5E-4710-8986-C2C265238CA5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E5-AFDF-4E84-96B7-C278E2412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609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A44C-7F5E-4710-8986-C2C265238CA5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E5-AFDF-4E84-96B7-C278E2412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713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A44C-7F5E-4710-8986-C2C265238CA5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E5-AFDF-4E84-96B7-C278E2412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3860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8A44C-7F5E-4710-8986-C2C265238CA5}" type="datetimeFigureOut">
              <a:rPr lang="es-ES" smtClean="0"/>
              <a:t>12/09/2022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DA2E5-AFDF-4E84-96B7-C278E2412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038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hyperlink" Target="https://interreg-euro-med.eu/en/where-we-work/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jrequena@finnova.e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C7B36C-0EB7-4404-A5D2-B49ECFBF8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39" y="1626556"/>
            <a:ext cx="2819400" cy="1178759"/>
          </a:xfrm>
        </p:spPr>
        <p:txBody>
          <a:bodyPr>
            <a:noAutofit/>
          </a:bodyPr>
          <a:lstStyle/>
          <a:p>
            <a:pPr algn="ctr"/>
            <a:r>
              <a:rPr lang="es-ES" sz="1600" dirty="0">
                <a:solidFill>
                  <a:schemeClr val="accent1"/>
                </a:solidFill>
                <a:latin typeface="+mn-lt"/>
                <a:ea typeface="+mj-lt"/>
                <a:cs typeface="+mj-lt"/>
              </a:rPr>
              <a:t>2ª Convocatoria </a:t>
            </a:r>
            <a:r>
              <a:rPr lang="es-ES" sz="1600" dirty="0" err="1">
                <a:solidFill>
                  <a:schemeClr val="accent1"/>
                </a:solidFill>
                <a:latin typeface="+mn-lt"/>
                <a:ea typeface="+mj-lt"/>
                <a:cs typeface="+mj-lt"/>
              </a:rPr>
              <a:t>Interreg</a:t>
            </a:r>
            <a:r>
              <a:rPr lang="es-ES" sz="1600" dirty="0">
                <a:solidFill>
                  <a:schemeClr val="accent1"/>
                </a:solidFill>
                <a:latin typeface="+mn-lt"/>
                <a:ea typeface="+mj-lt"/>
                <a:cs typeface="+mj-lt"/>
              </a:rPr>
              <a:t> </a:t>
            </a:r>
            <a:r>
              <a:rPr lang="es-ES" sz="1600" dirty="0" err="1">
                <a:solidFill>
                  <a:schemeClr val="accent1"/>
                </a:solidFill>
                <a:latin typeface="+mn-lt"/>
                <a:ea typeface="+mj-lt"/>
                <a:cs typeface="+mj-lt"/>
              </a:rPr>
              <a:t>Med</a:t>
            </a:r>
            <a:r>
              <a:rPr lang="es-ES" sz="1600" dirty="0">
                <a:solidFill>
                  <a:schemeClr val="accent1"/>
                </a:solidFill>
                <a:latin typeface="+mn-lt"/>
                <a:ea typeface="+mj-lt"/>
                <a:cs typeface="+mj-lt"/>
              </a:rPr>
              <a:t> –</a:t>
            </a:r>
            <a:br>
              <a:rPr lang="es-ES" sz="1600" b="1" dirty="0">
                <a:solidFill>
                  <a:schemeClr val="accent1"/>
                </a:solidFill>
                <a:latin typeface="+mn-lt"/>
                <a:ea typeface="+mj-lt"/>
                <a:cs typeface="+mj-lt"/>
              </a:rPr>
            </a:br>
            <a:r>
              <a:rPr lang="es-ES" sz="2000" b="1" dirty="0">
                <a:solidFill>
                  <a:schemeClr val="accent1"/>
                </a:solidFill>
                <a:latin typeface="+mn-lt"/>
                <a:ea typeface="+mj-lt"/>
                <a:cs typeface="+mj-lt"/>
              </a:rPr>
              <a:t>" Un Mediterráneo más sostenible medioambientalmente "</a:t>
            </a:r>
            <a:endParaRPr lang="es-ES" sz="1800" dirty="0">
              <a:latin typeface="+mn-lt"/>
              <a:ea typeface="Tahoma" panose="020B0604030504040204" pitchFamily="34" charset="0"/>
              <a:cs typeface="Calibri Ligh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BF640F-1A66-4236-A8C3-B0790840F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8953" y="2918016"/>
            <a:ext cx="2876086" cy="638150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1200" dirty="0">
                <a:ea typeface="Calibri"/>
                <a:cs typeface="Calibri"/>
              </a:rPr>
              <a:t>La 2ª convocatoria europea </a:t>
            </a:r>
            <a:r>
              <a:rPr lang="es-ES" sz="1200" dirty="0" err="1">
                <a:ea typeface="Calibri"/>
                <a:cs typeface="Calibri"/>
              </a:rPr>
              <a:t>Interreg</a:t>
            </a:r>
            <a:r>
              <a:rPr lang="es-ES" sz="1200" dirty="0">
                <a:ea typeface="Calibri"/>
                <a:cs typeface="Calibri"/>
              </a:rPr>
              <a:t> </a:t>
            </a:r>
            <a:r>
              <a:rPr lang="es-ES" sz="1200" dirty="0" err="1">
                <a:ea typeface="Calibri"/>
                <a:cs typeface="Calibri"/>
              </a:rPr>
              <a:t>Med</a:t>
            </a:r>
            <a:r>
              <a:rPr lang="es-ES" sz="1200" dirty="0">
                <a:ea typeface="Calibri"/>
                <a:cs typeface="Calibri"/>
              </a:rPr>
              <a:t> está diseñada para promover un Mediterráneo más verde y más inteligente. Esta convocatoria va d</a:t>
            </a:r>
            <a:r>
              <a:rPr lang="es-ES" sz="1200" dirty="0">
                <a:ea typeface="+mn-lt"/>
                <a:cs typeface="+mn-lt"/>
              </a:rPr>
              <a:t>irigida a proyectos temáticos centrados en las misiones del Programa Euro </a:t>
            </a:r>
            <a:r>
              <a:rPr lang="es-ES" sz="1200" dirty="0" err="1">
                <a:ea typeface="+mn-lt"/>
                <a:cs typeface="+mn-lt"/>
              </a:rPr>
              <a:t>Med</a:t>
            </a:r>
            <a:r>
              <a:rPr lang="es-ES" sz="1200" dirty="0">
                <a:ea typeface="+mn-lt"/>
                <a:cs typeface="+mn-lt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endParaRPr lang="es-ES" sz="1200" b="1" dirty="0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1200" b="1" dirty="0">
                <a:ea typeface="Calibri"/>
                <a:cs typeface="Calibri"/>
              </a:rPr>
              <a:t>-</a:t>
            </a:r>
            <a:r>
              <a:rPr lang="es-ES" sz="1200" b="1" dirty="0">
                <a:ea typeface="+mn-lt"/>
                <a:cs typeface="+mn-lt"/>
              </a:rPr>
              <a:t>Fortalecimiento de una economía sostenible innovadora.</a:t>
            </a:r>
            <a:endParaRPr lang="es-ES" sz="1200" b="1" dirty="0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1200" b="1" dirty="0">
                <a:ea typeface="+mn-lt"/>
                <a:cs typeface="+mn-lt"/>
              </a:rPr>
              <a:t>- Proteger, restaurar y valorizar el entorno natural y el patrimonio.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1200" b="1" dirty="0">
                <a:ea typeface="Calibri"/>
                <a:cs typeface="Calibri"/>
              </a:rPr>
              <a:t>-</a:t>
            </a:r>
            <a:r>
              <a:rPr lang="es-ES" sz="1200" b="1" dirty="0">
                <a:ea typeface="+mn-lt"/>
                <a:cs typeface="+mn-lt"/>
              </a:rPr>
              <a:t> Fomento de las zonas verdes.</a:t>
            </a:r>
            <a:endParaRPr lang="es-ES" sz="1200" b="1" dirty="0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1200" b="1" dirty="0">
                <a:ea typeface="+mn-lt"/>
                <a:cs typeface="+mn-lt"/>
              </a:rPr>
              <a:t>- Potenciar el turismo sostenible.</a:t>
            </a:r>
            <a:endParaRPr lang="es-ES" sz="1200" b="1" dirty="0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endParaRPr lang="es-ES" sz="1200" dirty="0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1200" b="1" dirty="0"/>
              <a:t>BENEFICIARIOS</a:t>
            </a:r>
            <a:endParaRPr lang="es-ES" sz="1200" b="1" dirty="0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1200" dirty="0">
                <a:ea typeface="+mn-lt"/>
                <a:cs typeface="+mn-lt"/>
              </a:rPr>
              <a:t>Organismos públicos nacionales, regionales y locales. Organismos públicos equivalentes, instituciones privadas, incluidas las empresas privadas dentro del </a:t>
            </a:r>
            <a:r>
              <a:rPr lang="es-ES" sz="1200" dirty="0">
                <a:ea typeface="+mn-lt"/>
                <a:cs typeface="+mn-lt"/>
                <a:hlinkClick r:id="rId2"/>
              </a:rPr>
              <a:t>área de cooperación del Programa Euro </a:t>
            </a:r>
            <a:r>
              <a:rPr lang="es-ES" sz="1200" dirty="0" err="1">
                <a:ea typeface="+mn-lt"/>
                <a:cs typeface="+mn-lt"/>
                <a:hlinkClick r:id="rId2"/>
              </a:rPr>
              <a:t>Med</a:t>
            </a:r>
            <a:r>
              <a:rPr lang="es-ES" sz="1200" dirty="0">
                <a:ea typeface="+mn-lt"/>
                <a:cs typeface="+mn-lt"/>
              </a:rPr>
              <a:t>.</a:t>
            </a:r>
            <a:endParaRPr lang="es-ES" sz="1200" dirty="0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endParaRPr lang="es-ES" sz="1200" dirty="0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1200" b="1" dirty="0"/>
              <a:t>CIERRE DE LA CONVOCATORIA</a:t>
            </a:r>
            <a:endParaRPr lang="es-ES" sz="1200" b="1" dirty="0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1200" dirty="0">
                <a:ea typeface="+mn-lt"/>
                <a:cs typeface="+mn-lt"/>
              </a:rPr>
              <a:t>Jueves, 27 de octubre de 2022 a las 13:00 (hora de Bruselas).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endParaRPr lang="es-ES" sz="1200" dirty="0"/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1200" b="1" dirty="0"/>
              <a:t>ORGANISMO CONVOCANTE </a:t>
            </a:r>
            <a:endParaRPr lang="es-ES" sz="1200" b="1" dirty="0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1200" dirty="0" err="1">
                <a:ea typeface="+mn-lt"/>
                <a:cs typeface="+mn-lt"/>
              </a:rPr>
              <a:t>Interreg</a:t>
            </a:r>
            <a:r>
              <a:rPr lang="es-ES" sz="1200" dirty="0">
                <a:ea typeface="+mn-lt"/>
                <a:cs typeface="+mn-lt"/>
              </a:rPr>
              <a:t> Euro-MED </a:t>
            </a:r>
            <a:r>
              <a:rPr lang="es-ES" sz="1200" dirty="0" err="1">
                <a:ea typeface="+mn-lt"/>
                <a:cs typeface="+mn-lt"/>
              </a:rPr>
              <a:t>Managing</a:t>
            </a:r>
            <a:r>
              <a:rPr lang="es-ES" sz="1200" dirty="0">
                <a:ea typeface="+mn-lt"/>
                <a:cs typeface="+mn-lt"/>
              </a:rPr>
              <a:t> </a:t>
            </a:r>
            <a:r>
              <a:rPr lang="es-ES" sz="1200" dirty="0" err="1">
                <a:ea typeface="+mn-lt"/>
                <a:cs typeface="+mn-lt"/>
              </a:rPr>
              <a:t>Authority</a:t>
            </a:r>
            <a:r>
              <a:rPr lang="es-ES" sz="1200" dirty="0">
                <a:ea typeface="+mn-lt"/>
                <a:cs typeface="+mn-lt"/>
              </a:rPr>
              <a:t> (MA).</a:t>
            </a:r>
            <a:endParaRPr lang="es-ES" sz="1200" dirty="0">
              <a:ea typeface="Calibri"/>
              <a:cs typeface="Calibri"/>
            </a:endParaRPr>
          </a:p>
        </p:txBody>
      </p:sp>
      <p:pic>
        <p:nvPicPr>
          <p:cNvPr id="25" name="0 Imagen">
            <a:extLst>
              <a:ext uri="{FF2B5EF4-FFF2-40B4-BE49-F238E27FC236}">
                <a16:creationId xmlns:a16="http://schemas.microsoft.com/office/drawing/2014/main" id="{64C783CE-4F35-42A3-B370-189FA0795508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7317"/>
          <a:stretch/>
        </p:blipFill>
        <p:spPr bwMode="auto">
          <a:xfrm>
            <a:off x="0" y="0"/>
            <a:ext cx="6858001" cy="2693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Text Box 2">
            <a:extLst>
              <a:ext uri="{FF2B5EF4-FFF2-40B4-BE49-F238E27FC236}">
                <a16:creationId xmlns:a16="http://schemas.microsoft.com/office/drawing/2014/main" id="{0E034419-1A18-4680-809D-553D2B3D7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207" y="461091"/>
            <a:ext cx="2914650" cy="834683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anose="020B0604030504040204" pitchFamily="34" charset="0"/>
              </a:rPr>
              <a:t>ALERTA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anose="020B0604030504040204" pitchFamily="34" charset="0"/>
              </a:rPr>
              <a:t>CILIFO 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anose="020B0604030504040204" pitchFamily="34" charset="0"/>
              </a:rPr>
              <a:t>(</a:t>
            </a:r>
            <a:r>
              <a:rPr kumimoji="0" lang="es-ES" altLang="es-ES" sz="120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anose="020B0604030504040204" pitchFamily="34" charset="0"/>
              </a:rPr>
              <a:t>Centro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ahoma" panose="020B0604030504040204" pitchFamily="34" charset="0"/>
              </a:rPr>
              <a:t> Ibérico para la Investigación y Lucha contra los Incendios Forestales)</a:t>
            </a:r>
          </a:p>
        </p:txBody>
      </p:sp>
      <p:sp>
        <p:nvSpPr>
          <p:cNvPr id="21" name="Marcador de contenido 3">
            <a:extLst>
              <a:ext uri="{FF2B5EF4-FFF2-40B4-BE49-F238E27FC236}">
                <a16:creationId xmlns:a16="http://schemas.microsoft.com/office/drawing/2014/main" id="{4A3C5926-41A3-4F7D-A412-5B71043B1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22337" y="2493479"/>
            <a:ext cx="2904067" cy="5541093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ES" sz="5600" b="1" u="sng" dirty="0">
                <a:solidFill>
                  <a:schemeClr val="tx1"/>
                </a:solidFill>
              </a:rPr>
              <a:t>Sobre la convocatoria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endParaRPr lang="es-ES" sz="4800" dirty="0">
              <a:ea typeface="+mn-lt"/>
              <a:cs typeface="+mn-lt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4800" dirty="0">
                <a:ea typeface="+mn-lt"/>
                <a:cs typeface="+mn-lt"/>
              </a:rPr>
              <a:t>La convocatoria está abierta a </a:t>
            </a:r>
            <a:r>
              <a:rPr lang="es-ES" sz="4800" b="1" dirty="0">
                <a:ea typeface="+mn-lt"/>
                <a:cs typeface="+mn-lt"/>
              </a:rPr>
              <a:t>consorcios.</a:t>
            </a:r>
            <a:r>
              <a:rPr lang="es-ES" sz="4800" dirty="0">
                <a:ea typeface="+mn-lt"/>
                <a:cs typeface="+mn-lt"/>
              </a:rPr>
              <a:t> Para ser elegible, el consorcio debe: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endParaRPr lang="es-ES" sz="4800" dirty="0">
              <a:ea typeface="+mn-lt"/>
              <a:cs typeface="+mn-lt"/>
            </a:endParaRPr>
          </a:p>
          <a:p>
            <a:pPr marL="285750" indent="-285750" algn="just">
              <a:lnSpc>
                <a:spcPct val="100000"/>
              </a:lnSpc>
              <a:spcBef>
                <a:spcPts val="400"/>
              </a:spcBef>
            </a:pPr>
            <a:r>
              <a:rPr lang="es-ES" sz="4400" dirty="0">
                <a:ea typeface="+mn-lt"/>
                <a:cs typeface="+mn-lt"/>
              </a:rPr>
              <a:t>Estar compuesto por socios con sede en mínimo cinco (5) países diferentes dentro del área de cooperación del Programa </a:t>
            </a:r>
            <a:r>
              <a:rPr lang="es-ES" sz="4400" dirty="0" err="1">
                <a:ea typeface="+mn-lt"/>
                <a:cs typeface="+mn-lt"/>
              </a:rPr>
              <a:t>Interreg</a:t>
            </a:r>
            <a:r>
              <a:rPr lang="es-ES" sz="4400" dirty="0">
                <a:ea typeface="+mn-lt"/>
                <a:cs typeface="+mn-lt"/>
              </a:rPr>
              <a:t> Euro-MED.</a:t>
            </a:r>
            <a:endParaRPr lang="es-ES" sz="4400" dirty="0">
              <a:solidFill>
                <a:srgbClr val="FFFFFF"/>
              </a:solidFill>
              <a:ea typeface="Calibri" panose="020F0502020204030204"/>
              <a:cs typeface="Calibri" panose="020F0502020204030204"/>
            </a:endParaRPr>
          </a:p>
          <a:p>
            <a:pPr marL="285750" indent="-285750" algn="just">
              <a:lnSpc>
                <a:spcPct val="100000"/>
              </a:lnSpc>
              <a:spcBef>
                <a:spcPts val="400"/>
              </a:spcBef>
            </a:pPr>
            <a:r>
              <a:rPr lang="es-ES" sz="4400" dirty="0">
                <a:ea typeface="+mn-lt"/>
                <a:cs typeface="+mn-lt"/>
              </a:rPr>
              <a:t>El líder debe ser un organismo público o de derecho público.</a:t>
            </a:r>
            <a:endParaRPr lang="es-ES" sz="4400" dirty="0">
              <a:solidFill>
                <a:srgbClr val="FFFFFF"/>
              </a:solidFill>
              <a:ea typeface="Calibri" panose="020F0502020204030204"/>
              <a:cs typeface="Calibri" panose="020F0502020204030204"/>
            </a:endParaRPr>
          </a:p>
          <a:p>
            <a:pPr marL="285750" indent="-285750" algn="just">
              <a:lnSpc>
                <a:spcPct val="100000"/>
              </a:lnSpc>
              <a:spcBef>
                <a:spcPts val="400"/>
              </a:spcBef>
            </a:pPr>
            <a:r>
              <a:rPr lang="es-ES" sz="4400" dirty="0">
                <a:ea typeface="+mn-lt"/>
                <a:cs typeface="+mn-lt"/>
              </a:rPr>
              <a:t>Al menos dos (2) socios tienen su sede en una región de la UE del área de cooperación del Programa.</a:t>
            </a:r>
            <a:endParaRPr lang="es-ES" sz="4400" dirty="0">
              <a:solidFill>
                <a:srgbClr val="FFFFFF"/>
              </a:solidFill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endParaRPr lang="es-ES" sz="4800" dirty="0">
              <a:solidFill>
                <a:srgbClr val="FFFFFF"/>
              </a:solidFill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4800" dirty="0">
                <a:ea typeface="+mn-lt"/>
                <a:cs typeface="+mn-lt"/>
              </a:rPr>
              <a:t>Esta 2° convocatoria se dirige a tres tipos de proyectos temáticos: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endParaRPr lang="es-ES" sz="4800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lang="es-ES" sz="4800" b="1" dirty="0">
                <a:ea typeface="+mn-lt"/>
                <a:cs typeface="+mn-lt"/>
              </a:rPr>
              <a:t>Proyectos de estudio.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lang="es-ES" sz="4800" b="1" dirty="0">
                <a:ea typeface="+mn-lt"/>
                <a:cs typeface="+mn-lt"/>
              </a:rPr>
              <a:t>Proyectos de prueba.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lang="es-ES" sz="4800" b="1" dirty="0">
                <a:ea typeface="+mn-lt"/>
                <a:cs typeface="+mn-lt"/>
              </a:rPr>
              <a:t>Proyectos de transferencia.</a:t>
            </a:r>
            <a:endParaRPr lang="es-ES" sz="4800" b="1" dirty="0"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endParaRPr lang="es-ES" sz="4800" b="1" dirty="0">
              <a:solidFill>
                <a:srgbClr val="008080"/>
              </a:solidFill>
              <a:ea typeface="Calibri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r>
              <a:rPr lang="es-ES" sz="4800" b="1" dirty="0">
                <a:solidFill>
                  <a:srgbClr val="008080"/>
                </a:solidFill>
              </a:rPr>
              <a:t>CUANTÍA / PRESUPUESTO 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buNone/>
            </a:pPr>
            <a:endParaRPr lang="es-ES" sz="4800" dirty="0">
              <a:ea typeface="Calibri"/>
              <a:cs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buNone/>
            </a:pPr>
            <a:r>
              <a:rPr lang="es-ES" sz="4800" dirty="0">
                <a:ea typeface="+mn-lt"/>
                <a:cs typeface="+mn-lt"/>
              </a:rPr>
              <a:t>El porcentaje de cofinanciación de la subvención </a:t>
            </a:r>
            <a:r>
              <a:rPr lang="es-ES" sz="4800" dirty="0" err="1">
                <a:ea typeface="+mn-lt"/>
                <a:cs typeface="+mn-lt"/>
              </a:rPr>
              <a:t>Interreg</a:t>
            </a:r>
            <a:r>
              <a:rPr lang="es-ES" sz="4800" dirty="0">
                <a:ea typeface="+mn-lt"/>
                <a:cs typeface="+mn-lt"/>
              </a:rPr>
              <a:t> es </a:t>
            </a:r>
            <a:r>
              <a:rPr lang="es-ES" sz="4800" b="1" dirty="0">
                <a:ea typeface="+mn-lt"/>
                <a:cs typeface="+mn-lt"/>
              </a:rPr>
              <a:t>del 80% del presupuesto total subvencionable del proyecto.</a:t>
            </a:r>
            <a:endParaRPr lang="es-ES" sz="4300" b="1" dirty="0">
              <a:solidFill>
                <a:srgbClr val="008080"/>
              </a:solidFill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7D754F71-CE0D-8552-BD9F-F262E4957065}"/>
              </a:ext>
            </a:extLst>
          </p:cNvPr>
          <p:cNvGrpSpPr/>
          <p:nvPr/>
        </p:nvGrpSpPr>
        <p:grpSpPr>
          <a:xfrm>
            <a:off x="3482422" y="8158109"/>
            <a:ext cx="2855180" cy="923330"/>
            <a:chOff x="3429000" y="8321323"/>
            <a:chExt cx="2855180" cy="923330"/>
          </a:xfrm>
        </p:grpSpPr>
        <p:sp>
          <p:nvSpPr>
            <p:cNvPr id="24" name="Rectángulo: esquinas redondeadas 23">
              <a:extLst>
                <a:ext uri="{FF2B5EF4-FFF2-40B4-BE49-F238E27FC236}">
                  <a16:creationId xmlns:a16="http://schemas.microsoft.com/office/drawing/2014/main" id="{30D8BBD4-678B-4CC4-8177-5DD1796EE704}"/>
                </a:ext>
              </a:extLst>
            </p:cNvPr>
            <p:cNvSpPr/>
            <p:nvPr/>
          </p:nvSpPr>
          <p:spPr>
            <a:xfrm>
              <a:off x="3486150" y="8327902"/>
              <a:ext cx="2740880" cy="910173"/>
            </a:xfrm>
            <a:prstGeom prst="roundRect">
              <a:avLst/>
            </a:prstGeom>
            <a:solidFill>
              <a:schemeClr val="accent1"/>
            </a:solidFill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5FB57355-A62C-404B-95FC-6677E3366C01}"/>
                </a:ext>
              </a:extLst>
            </p:cNvPr>
            <p:cNvSpPr txBox="1"/>
            <p:nvPr/>
          </p:nvSpPr>
          <p:spPr>
            <a:xfrm>
              <a:off x="3429000" y="8321323"/>
              <a:ext cx="2855180" cy="92333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s-ES" sz="1200" dirty="0">
                  <a:solidFill>
                    <a:schemeClr val="bg1"/>
                  </a:solidFill>
                </a:rPr>
                <a:t>Contacto:</a:t>
              </a:r>
            </a:p>
            <a:p>
              <a:pPr algn="ctr"/>
              <a:endParaRPr lang="es-ES" sz="400" b="1" u="sng" dirty="0">
                <a:solidFill>
                  <a:schemeClr val="bg1"/>
                </a:solidFill>
              </a:endParaRPr>
            </a:p>
            <a:p>
              <a:pPr algn="ctr"/>
              <a:r>
                <a:rPr lang="es-ES" sz="1200" b="1" dirty="0">
                  <a:solidFill>
                    <a:schemeClr val="bg1"/>
                  </a:solidFill>
                </a:rPr>
                <a:t>JOSE MANUEL REQUENA</a:t>
              </a:r>
              <a:endParaRPr lang="es-ES" sz="1200" b="1" dirty="0">
                <a:solidFill>
                  <a:schemeClr val="bg1"/>
                </a:solidFill>
                <a:ea typeface="Calibri"/>
                <a:cs typeface="Calibri"/>
              </a:endParaRPr>
            </a:p>
            <a:p>
              <a:pPr algn="ctr"/>
              <a:r>
                <a:rPr lang="es-ES" sz="1200" i="1" dirty="0">
                  <a:solidFill>
                    <a:schemeClr val="bg1"/>
                  </a:solidFill>
                </a:rPr>
                <a:t>Gestor de proyectos europeos </a:t>
              </a:r>
              <a:r>
                <a:rPr lang="es-ES" sz="1200" dirty="0">
                  <a:solidFill>
                    <a:schemeClr val="bg1"/>
                  </a:solidFill>
                  <a:ea typeface="+mn-lt"/>
                  <a:cs typeface="+mn-lt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jrequena@finnova.eu</a:t>
              </a:r>
              <a:endParaRPr lang="es-ES" sz="1200" dirty="0">
                <a:solidFill>
                  <a:schemeClr val="bg1"/>
                </a:solidFill>
                <a:ea typeface="+mn-lt"/>
                <a:cs typeface="+mn-lt"/>
              </a:endParaRPr>
            </a:p>
          </p:txBody>
        </p:sp>
      </p:grpSp>
      <p:pic>
        <p:nvPicPr>
          <p:cNvPr id="5" name="Imagen 4" descr="Imagen que contiene Texto&#10;&#10;Descripción generada automáticamente">
            <a:extLst>
              <a:ext uri="{FF2B5EF4-FFF2-40B4-BE49-F238E27FC236}">
                <a16:creationId xmlns:a16="http://schemas.microsoft.com/office/drawing/2014/main" id="{E63D7811-CF32-4251-B117-5F776C98EC3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754" y="9299521"/>
            <a:ext cx="1525336" cy="551546"/>
          </a:xfrm>
          <a:prstGeom prst="rect">
            <a:avLst/>
          </a:prstGeom>
        </p:spPr>
      </p:pic>
      <p:pic>
        <p:nvPicPr>
          <p:cNvPr id="8" name="Imagen 7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22852C89-CC4C-45A2-A305-FCBB3E76BAA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" y="294654"/>
            <a:ext cx="3657607" cy="1219202"/>
          </a:xfrm>
          <a:prstGeom prst="rect">
            <a:avLst/>
          </a:prstGeom>
        </p:spPr>
      </p:pic>
      <p:pic>
        <p:nvPicPr>
          <p:cNvPr id="6" name="Image 6">
            <a:extLst>
              <a:ext uri="{FF2B5EF4-FFF2-40B4-BE49-F238E27FC236}">
                <a16:creationId xmlns:a16="http://schemas.microsoft.com/office/drawing/2014/main" id="{CDAB644E-0F0D-7C89-5763-D7850394DB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34317" y="1506558"/>
            <a:ext cx="2743200" cy="585216"/>
          </a:xfrm>
          <a:prstGeom prst="rect">
            <a:avLst/>
          </a:prstGeom>
        </p:spPr>
      </p:pic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A4BFED6A-ABC0-1196-9291-B758740BD048}"/>
              </a:ext>
            </a:extLst>
          </p:cNvPr>
          <p:cNvCxnSpPr/>
          <p:nvPr/>
        </p:nvCxnSpPr>
        <p:spPr>
          <a:xfrm>
            <a:off x="297180" y="9188153"/>
            <a:ext cx="6263640" cy="0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5003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FC0926380D984D9332444B4AA367E8" ma:contentTypeVersion="16" ma:contentTypeDescription="Create a new document." ma:contentTypeScope="" ma:versionID="5c3080b7ad48c22b3f704bd8f09613f1">
  <xsd:schema xmlns:xsd="http://www.w3.org/2001/XMLSchema" xmlns:xs="http://www.w3.org/2001/XMLSchema" xmlns:p="http://schemas.microsoft.com/office/2006/metadata/properties" xmlns:ns2="01c8cb63-cc0e-4ce6-a01c-3caac895e76a" xmlns:ns3="b866af1f-fbf6-4261-8699-818c1c7838c5" targetNamespace="http://schemas.microsoft.com/office/2006/metadata/properties" ma:root="true" ma:fieldsID="d04a9282c49de72200fb14abdf05662f" ns2:_="" ns3:_="">
    <xsd:import namespace="01c8cb63-cc0e-4ce6-a01c-3caac895e76a"/>
    <xsd:import namespace="b866af1f-fbf6-4261-8699-818c1c783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c8cb63-cc0e-4ce6-a01c-3caac895e7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330e393-357e-4420-8ef2-64213c5498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6af1f-fbf6-4261-8699-818c1c783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33b57cb-2f78-4970-8a9f-842562e75ae6}" ma:internalName="TaxCatchAll" ma:showField="CatchAllData" ma:web="b866af1f-fbf6-4261-8699-818c1c7838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1c8cb63-cc0e-4ce6-a01c-3caac895e76a">
      <Terms xmlns="http://schemas.microsoft.com/office/infopath/2007/PartnerControls"/>
    </lcf76f155ced4ddcb4097134ff3c332f>
    <TaxCatchAll xmlns="b866af1f-fbf6-4261-8699-818c1c7838c5" xsi:nil="true"/>
  </documentManagement>
</p:properties>
</file>

<file path=customXml/itemProps1.xml><?xml version="1.0" encoding="utf-8"?>
<ds:datastoreItem xmlns:ds="http://schemas.openxmlformats.org/officeDocument/2006/customXml" ds:itemID="{3055BC40-C7D1-4766-9C75-7603BF33F8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c8cb63-cc0e-4ce6-a01c-3caac895e76a"/>
    <ds:schemaRef ds:uri="b866af1f-fbf6-4261-8699-818c1c783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E5C3FA0-F224-44A4-B702-F0F7E89236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1C056A-DA2D-4B93-8B6F-EFDF738CBD12}">
  <ds:schemaRefs>
    <ds:schemaRef ds:uri="http://schemas.microsoft.com/office/2006/metadata/properties"/>
    <ds:schemaRef ds:uri="b866af1f-fbf6-4261-8699-818c1c7838c5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01c8cb63-cc0e-4ce6-a01c-3caac895e76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2272</TotalTime>
  <Words>292</Words>
  <Application>Microsoft Office PowerPoint</Application>
  <PresentationFormat>A4 (210 x 297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de Office</vt:lpstr>
      <vt:lpstr>2ª Convocatoria Interreg Med – " Un Mediterráneo más sostenible medioambientalmente 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Naiara</dc:creator>
  <cp:lastModifiedBy>Eduardo Mercado Olavarria (EXT)</cp:lastModifiedBy>
  <cp:revision>282</cp:revision>
  <dcterms:created xsi:type="dcterms:W3CDTF">2018-11-30T08:53:11Z</dcterms:created>
  <dcterms:modified xsi:type="dcterms:W3CDTF">2022-09-12T06:50:43Z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0x01010067FC0926380D984D9332444B4AA367E8</vt:lpwstr>
  </property>
  <property fmtid="{D5CDD505-2E9C-101B-9397-08002B2CF9AE}" pid="3" name="MediaServiceImageTags">
    <vt:lpwstr/>
  </property>
</Properties>
</file>